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</p:sldMasterIdLst>
  <p:notesMasterIdLst>
    <p:notesMasterId r:id="rId19"/>
  </p:notesMasterIdLst>
  <p:handoutMasterIdLst>
    <p:handoutMasterId r:id="rId20"/>
  </p:handoutMasterIdLst>
  <p:sldIdLst>
    <p:sldId id="1349" r:id="rId7"/>
    <p:sldId id="1362" r:id="rId8"/>
    <p:sldId id="1251" r:id="rId9"/>
    <p:sldId id="1370" r:id="rId10"/>
    <p:sldId id="1355" r:id="rId11"/>
    <p:sldId id="1358" r:id="rId12"/>
    <p:sldId id="1357" r:id="rId13"/>
    <p:sldId id="1368" r:id="rId14"/>
    <p:sldId id="1366" r:id="rId15"/>
    <p:sldId id="1361" r:id="rId16"/>
    <p:sldId id="1356" r:id="rId17"/>
    <p:sldId id="1367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/>
        </p14:section>
        <p14:section name="Presentation Template" id="{5B0B8DFF-57E5-4D4B-BA72-542DF84B8E2F}">
          <p14:sldIdLst>
            <p14:sldId id="1349"/>
            <p14:sldId id="1362"/>
            <p14:sldId id="1251"/>
            <p14:sldId id="1370"/>
            <p14:sldId id="1355"/>
            <p14:sldId id="1358"/>
            <p14:sldId id="1357"/>
            <p14:sldId id="1368"/>
            <p14:sldId id="1366"/>
            <p14:sldId id="1361"/>
            <p14:sldId id="1356"/>
            <p14:sldId id="1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7"/>
    <a:srgbClr val="00BCF2"/>
    <a:srgbClr val="002050"/>
    <a:srgbClr val="00188F"/>
    <a:srgbClr val="767676"/>
    <a:srgbClr val="107C10"/>
    <a:srgbClr val="008272"/>
    <a:srgbClr val="B4009E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795" autoAdjust="0"/>
  </p:normalViewPr>
  <p:slideViewPr>
    <p:cSldViewPr snapToGrid="0">
      <p:cViewPr varScale="1">
        <p:scale>
          <a:sx n="40" d="100"/>
          <a:sy n="40" d="100"/>
        </p:scale>
        <p:origin x="16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8945-EF84-4B7C-B850-CC2259FC765C}" type="datetime8">
              <a:rPr lang="en-US" smtClean="0">
                <a:latin typeface="Segoe UI" pitchFamily="34" charset="0"/>
              </a:rPr>
              <a:t>3/15/2018 6:43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79473E9-8B13-4F07-93CE-C7E2C07D4EAE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endParaRPr lang="en-US" dirty="0"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B89093-C786-456A-B68B-93DB47CC0FE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54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"/>
              </a:spcAft>
              <a:buFont typeface="Arial" panose="020B0604020202020204" pitchFamily="34" charset="0"/>
              <a:defRPr/>
            </a:pPr>
            <a:endParaRPr lang="en-US" dirty="0"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91A9D-A5F1-45A6-99C4-6F250B494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endParaRPr lang="en-US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79473E9-8B13-4F07-93CE-C7E2C07D4EAE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9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79473E9-8B13-4F07-93CE-C7E2C07D4EAE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3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91A9D-A5F1-45A6-99C4-6F250B494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91D84B-80ED-4F48-AA00-B2386932F9F6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3015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91D84B-80ED-4F48-AA00-B2386932F9F6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5131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endParaRPr lang="en-US" dirty="0">
              <a:cs typeface="Segoe UI Light"/>
            </a:endParaRPr>
          </a:p>
          <a:p>
            <a:pPr>
              <a:spcAft>
                <a:spcPts val="300"/>
              </a:spcAft>
            </a:pPr>
            <a:endParaRPr lang="en-US" dirty="0">
              <a:cs typeface="Segoe UI Light"/>
            </a:endParaRPr>
          </a:p>
          <a:p>
            <a:pPr>
              <a:spcAft>
                <a:spcPts val="300"/>
              </a:spcAft>
            </a:pPr>
            <a:endParaRPr lang="en-US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79473E9-8B13-4F07-93CE-C7E2C07D4EAE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3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91A9D-A5F1-45A6-99C4-6F250B494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79473E9-8B13-4F07-93CE-C7E2C07D4EAE}" type="datetime8">
              <a:rPr lang="en-US" smtClean="0"/>
              <a:t>3/15/2018 6:42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0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91A9D-A5F1-45A6-99C4-6F250B494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6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(null)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495481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3148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495481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66865" y="1762951"/>
            <a:ext cx="6402388" cy="1828800"/>
          </a:xfrm>
          <a:noFill/>
        </p:spPr>
        <p:txBody>
          <a:bodyPr lIns="146304" tIns="91440" rIns="146304" bIns="91440" anchor="t" anchorCtr="0"/>
          <a:lstStyle>
            <a:lvl1pPr marL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90" baseline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" y="6214124"/>
            <a:ext cx="1554480" cy="5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96795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5631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4485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665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4392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44429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65844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507610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/>
          <p:nvPr userDrawn="1"/>
        </p:nvSpPr>
        <p:spPr bwMode="auto">
          <a:xfrm>
            <a:off x="2503" y="1902"/>
            <a:ext cx="12431473" cy="699072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1796" y="142313"/>
                </a:moveTo>
                <a:lnTo>
                  <a:pt x="151796" y="6715694"/>
                </a:lnTo>
                <a:lnTo>
                  <a:pt x="12035481" y="6715694"/>
                </a:lnTo>
                <a:lnTo>
                  <a:pt x="12035481" y="14231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80" tIns="146225" rIns="182780" bIns="146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32042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4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8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714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34734F0-570D-0C4E-BF13-EDC3DFEBA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27037" y="6088062"/>
            <a:ext cx="2134840" cy="457313"/>
          </a:xfrm>
          <a:prstGeom prst="rect">
            <a:avLst/>
          </a:prstGeom>
        </p:spPr>
      </p:pic>
      <p:sp>
        <p:nvSpPr>
          <p:cNvPr id="8" name="Rectangle 9"/>
          <p:cNvSpPr/>
          <p:nvPr userDrawn="1"/>
        </p:nvSpPr>
        <p:spPr bwMode="auto">
          <a:xfrm>
            <a:off x="5002" y="1901"/>
            <a:ext cx="12431473" cy="699262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1796" y="142313"/>
                </a:moveTo>
                <a:lnTo>
                  <a:pt x="151796" y="6715694"/>
                </a:lnTo>
                <a:lnTo>
                  <a:pt x="12035481" y="6715694"/>
                </a:lnTo>
                <a:lnTo>
                  <a:pt x="12035481" y="14231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80" tIns="146225" rIns="182780" bIns="146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1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9715" y="0"/>
            <a:ext cx="7646761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787823" y="-9335"/>
            <a:ext cx="7339408" cy="7013195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787822" y="1"/>
            <a:ext cx="5870935" cy="7003860"/>
          </a:xfrm>
          <a:prstGeom prst="rect">
            <a:avLst/>
          </a:prstGeom>
          <a:gradFill>
            <a:gsLst>
              <a:gs pos="18000">
                <a:srgbClr val="505050">
                  <a:lumMod val="50000"/>
                  <a:alpha val="54000"/>
                </a:srgbClr>
              </a:gs>
              <a:gs pos="100000">
                <a:srgbClr val="505050">
                  <a:lumMod val="50000"/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2" y="6213400"/>
            <a:ext cx="1556447" cy="572529"/>
          </a:xfrm>
          <a:prstGeom prst="rect">
            <a:avLst/>
          </a:prstGeom>
        </p:spPr>
      </p:pic>
      <p:sp>
        <p:nvSpPr>
          <p:cNvPr id="6" name="Rectangle 9"/>
          <p:cNvSpPr/>
          <p:nvPr userDrawn="1"/>
        </p:nvSpPr>
        <p:spPr bwMode="auto">
          <a:xfrm>
            <a:off x="2503" y="1902"/>
            <a:ext cx="12431473" cy="699072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1796" y="142313"/>
                </a:moveTo>
                <a:lnTo>
                  <a:pt x="151796" y="6715694"/>
                </a:lnTo>
                <a:lnTo>
                  <a:pt x="12035481" y="6715694"/>
                </a:lnTo>
                <a:lnTo>
                  <a:pt x="12035481" y="14231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80" tIns="146225" rIns="182780" bIns="146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6074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760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77901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3972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62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773C-1D6C-46D5-9C83-E77601FB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706B-A7EB-416B-BD78-326E804FA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0927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D0302-50A6-4CEE-A147-947DE7EAA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0927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A7B15-C506-44F8-BA6D-F8239F03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0A733-334E-4B80-8BFB-1E0FAB45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E147E-2B05-4973-96BE-816C916E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D3AE-5571-4BFB-AFAB-8364C21D0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56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294807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189" r:id="rId17"/>
    <p:sldLayoutId id="2147484093" r:id="rId18"/>
    <p:sldLayoutId id="2147484127" r:id="rId19"/>
    <p:sldLayoutId id="2147484128" r:id="rId20"/>
    <p:sldLayoutId id="2147484129" r:id="rId21"/>
    <p:sldLayoutId id="2147484094" r:id="rId22"/>
    <p:sldLayoutId id="2147484195" r:id="rId23"/>
    <p:sldLayoutId id="214748409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bankwatch.org/news-media/blog/financial-intermediaries-must-not-prevent-transparency-eb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Krk_waterfalls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3.jpg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BlueberryPie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bakingdom.com/2011/05/orange-cupcakes-with-brown-sugar-walnut-glaze-and-cream-cheese-frosting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BlueberryPie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2.5/" TargetMode="External"/><Relationship Id="rId4" Type="http://schemas.openxmlformats.org/officeDocument/2006/relationships/hyperlink" Target="http://afro-ip.blogspot.com/2012/07/10-reasons-to-follow-european-approach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74637" y="525462"/>
            <a:ext cx="4191000" cy="6096000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Beyond Compliance: Staying Out in Front of Digital Accessibility Legal Trends</a:t>
            </a: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3200">
                <a:solidFill>
                  <a:schemeClr val="bg1"/>
                </a:solidFill>
              </a:rPr>
              <a:t>Lainey Feingold</a:t>
            </a: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3200">
                <a:solidFill>
                  <a:schemeClr val="bg1"/>
                </a:solidFill>
              </a:rPr>
              <a:t>Sue Boyd</a:t>
            </a:r>
            <a:endParaRPr lang="en-GB" sz="3264" i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 descr="Logo stating &quot;Law Office of Lainely Feingold&#10;">
            <a:extLst>
              <a:ext uri="{FF2B5EF4-FFF2-40B4-BE49-F238E27FC236}">
                <a16:creationId xmlns:a16="http://schemas.microsoft.com/office/drawing/2014/main" id="{743C93F4-5783-4428-8854-22EA359F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02" y="3676650"/>
            <a:ext cx="2223497" cy="7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of a see through person standing outside ">
            <a:extLst>
              <a:ext uri="{FF2B5EF4-FFF2-40B4-BE49-F238E27FC236}">
                <a16:creationId xmlns:a16="http://schemas.microsoft.com/office/drawing/2014/main" id="{99146FE1-E04F-4347-B328-655CB277B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646" r="8543" b="-2"/>
          <a:stretch/>
        </p:blipFill>
        <p:spPr>
          <a:xfrm>
            <a:off x="5634189" y="464623"/>
            <a:ext cx="5759131" cy="6289410"/>
          </a:xfrm>
          <a:prstGeom prst="rect">
            <a:avLst/>
          </a:prstGeom>
        </p:spPr>
      </p:pic>
      <p:sp>
        <p:nvSpPr>
          <p:cNvPr id="18" name="Rectangle 17" title="&quot; &quot; 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639" y="327570"/>
            <a:ext cx="4419179" cy="63025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 title="&quot; &quot; 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010" y="3988110"/>
            <a:ext cx="263866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7756" y="932603"/>
            <a:ext cx="3730943" cy="2945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Transparency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16E75-3A16-4B20-9C8C-E75F0D4CBB6C}"/>
              </a:ext>
            </a:extLst>
          </p:cNvPr>
          <p:cNvSpPr txBox="1"/>
          <p:nvPr/>
        </p:nvSpPr>
        <p:spPr>
          <a:xfrm>
            <a:off x="8694825" y="6350846"/>
            <a:ext cx="2698495" cy="403187"/>
          </a:xfrm>
          <a:prstGeom prst="rect">
            <a:avLst/>
          </a:prstGeom>
          <a:solidFill>
            <a:srgbClr val="000000"/>
          </a:solidFill>
        </p:spPr>
        <p:txBody>
          <a:bodyPr wrap="none" lIns="182880" tIns="146304" rIns="182880" bIns="146304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ankwatch.org/news-media/blog/financial-intermediaries-must-not-prevent-transparency-ebrd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/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596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LEGO, toy&#10;&#10;Description generated with very high confidence">
            <a:extLst>
              <a:ext uri="{FF2B5EF4-FFF2-40B4-BE49-F238E27FC236}">
                <a16:creationId xmlns:a16="http://schemas.microsoft.com/office/drawing/2014/main" id="{5B64A3AA-D94E-4676-A40D-02877509A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23" name="Down Arrow 7" descr="&quot; &quot; 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143" y="-4857"/>
            <a:ext cx="3400598" cy="340497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0F706-7184-4AAB-87D0-BBFBB510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27" y="194293"/>
            <a:ext cx="2943947" cy="2535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600">
                <a:solidFill>
                  <a:schemeClr val="bg1"/>
                </a:solidFill>
                <a:ea typeface="+mj-ea"/>
                <a:cs typeface="+mj-cs"/>
              </a:rPr>
              <a:t>Accountability</a:t>
            </a:r>
          </a:p>
        </p:txBody>
      </p:sp>
    </p:spTree>
    <p:extLst>
      <p:ext uri="{BB962C8B-B14F-4D97-AF65-F5344CB8AC3E}">
        <p14:creationId xmlns:p14="http://schemas.microsoft.com/office/powerpoint/2010/main" val="24261028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&quot; &quot; ">
            <a:extLst>
              <a:ext uri="{FF2B5EF4-FFF2-40B4-BE49-F238E27FC236}">
                <a16:creationId xmlns:a16="http://schemas.microsoft.com/office/drawing/2014/main" id="{029DE7B6-DC7C-4BA1-B406-EDDA0C0A3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7624" y="-2"/>
            <a:ext cx="7688851" cy="6994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0F706-7184-4AAB-87D0-BBFBB510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682" y="1332071"/>
            <a:ext cx="5588232" cy="2716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 </a:t>
            </a:r>
          </a:p>
        </p:txBody>
      </p:sp>
      <p:pic>
        <p:nvPicPr>
          <p:cNvPr id="6" name="Graphic 5" title="&quot; &quot; ">
            <a:extLst>
              <a:ext uri="{FF2B5EF4-FFF2-40B4-BE49-F238E27FC236}">
                <a16:creationId xmlns:a16="http://schemas.microsoft.com/office/drawing/2014/main" id="{87831798-8D36-4A4D-8EA8-0C53E115C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434" y="2644995"/>
            <a:ext cx="1681629" cy="16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80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7D11-423D-445E-BB7A-E5F0BD2B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8" y="0"/>
            <a:ext cx="9358990" cy="1726493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/>
              <a:t>Potential Sources of Legal Obligation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9DBA-D21A-428E-B4F5-59A3E62D3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637" y="2102392"/>
            <a:ext cx="4905273" cy="1394870"/>
          </a:xfrm>
        </p:spPr>
        <p:txBody>
          <a:bodyPr vert="horz" wrap="square" lIns="93260" tIns="46630" rIns="93260" bIns="4663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latin typeface="+mn-lt"/>
              </a:rPr>
              <a:t>United States </a:t>
            </a:r>
          </a:p>
          <a:p>
            <a:pPr marL="583519" lvl="1" indent="-342265"/>
            <a:r>
              <a:rPr lang="en-US" sz="1800"/>
              <a:t>Americans with Disabilities Act</a:t>
            </a:r>
          </a:p>
          <a:p>
            <a:pPr marL="583519" lvl="1" indent="-342265"/>
            <a:r>
              <a:rPr lang="en-US" sz="1800"/>
              <a:t>Rehabilitation Act Sections 504 &amp; 508 </a:t>
            </a:r>
          </a:p>
          <a:p>
            <a:pPr marL="583519" lvl="1" indent="-342265"/>
            <a:r>
              <a:rPr lang="en-US" sz="1800"/>
              <a:t>State and local laws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D33DD-F3FD-4B3C-9E46-E26350CB2EB4}"/>
              </a:ext>
            </a:extLst>
          </p:cNvPr>
          <p:cNvSpPr txBox="1"/>
          <p:nvPr/>
        </p:nvSpPr>
        <p:spPr>
          <a:xfrm>
            <a:off x="-30163" y="6549594"/>
            <a:ext cx="5837238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900">
                <a:hlinkClick r:id="rId3" tooltip="http://en.wikipedia.org/wiki/File:Krk_waterfalls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28682-2641-4E04-95D9-4FB817EE5048}"/>
              </a:ext>
            </a:extLst>
          </p:cNvPr>
          <p:cNvSpPr/>
          <p:nvPr/>
        </p:nvSpPr>
        <p:spPr>
          <a:xfrm>
            <a:off x="274638" y="3749990"/>
            <a:ext cx="5286273" cy="203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2265"/>
            <a:r>
              <a:rPr lang="en-US" sz="1836"/>
              <a:t>Worldwide </a:t>
            </a:r>
            <a:endParaRPr lang="en-US"/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UNCRPD</a:t>
            </a:r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European Accessibility Act (developing)</a:t>
            </a:r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EU Member State Laws (e.g. UK Equality Act)</a:t>
            </a:r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Canadian Accessibility Act (developing)</a:t>
            </a:r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South Korean Anti-Discrimination Act </a:t>
            </a:r>
          </a:p>
          <a:p>
            <a:pPr marL="590504" lvl="1" indent="-342265">
              <a:buFont typeface="Arial" panose="020B0604020202020204" pitchFamily="34" charset="0"/>
              <a:buChar char="•"/>
            </a:pPr>
            <a:r>
              <a:rPr lang="en-US"/>
              <a:t>Etc. . </a:t>
            </a:r>
          </a:p>
        </p:txBody>
      </p:sp>
      <p:pic>
        <p:nvPicPr>
          <p:cNvPr id="9" name="Picture 8" descr="A body of water surrounded by trees&#10;&#10;">
            <a:extLst>
              <a:ext uri="{FF2B5EF4-FFF2-40B4-BE49-F238E27FC236}">
                <a16:creationId xmlns:a16="http://schemas.microsoft.com/office/drawing/2014/main" id="{AEDFFF9B-3CF6-4E5E-888A-CF44632D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8327" y="1962796"/>
            <a:ext cx="6508782" cy="42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79" y="5423091"/>
            <a:ext cx="11435728" cy="1571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799"/>
              <a:t>For Best Results, Bake In Accessibility</a:t>
            </a:r>
          </a:p>
        </p:txBody>
      </p:sp>
      <p:pic>
        <p:nvPicPr>
          <p:cNvPr id="5" name="Picture 4" descr="Pie ">
            <a:extLst>
              <a:ext uri="{FF2B5EF4-FFF2-40B4-BE49-F238E27FC236}">
                <a16:creationId xmlns:a16="http://schemas.microsoft.com/office/drawing/2014/main" id="{6B7CFC4C-F74C-4EC3-971E-1BFCAD9C0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545" b="9465"/>
          <a:stretch/>
        </p:blipFill>
        <p:spPr>
          <a:xfrm>
            <a:off x="20" y="-1576913"/>
            <a:ext cx="12436455" cy="6994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6EE8D-7279-44EF-9D91-1FEF22E8B704}"/>
              </a:ext>
            </a:extLst>
          </p:cNvPr>
          <p:cNvSpPr txBox="1"/>
          <p:nvPr/>
        </p:nvSpPr>
        <p:spPr>
          <a:xfrm>
            <a:off x="0" y="6697662"/>
            <a:ext cx="9326033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900">
                <a:hlinkClick r:id="rId4" tooltip="http://commons.wikimedia.org/wiki/File:BlueberryPie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008209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41" y="641793"/>
            <a:ext cx="3724686" cy="17099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Ingredients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CA9C-3D97-42AD-A725-05F3754825F7}"/>
              </a:ext>
            </a:extLst>
          </p:cNvPr>
          <p:cNvSpPr txBox="1"/>
          <p:nvPr/>
        </p:nvSpPr>
        <p:spPr>
          <a:xfrm>
            <a:off x="656660" y="1897062"/>
            <a:ext cx="3724685" cy="2077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Culture /Mission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Inclusive Hiring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Legal/Compliance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Training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Testing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Transparency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Accountability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8C7E8-A435-4CDC-8724-E334A0BD27F1}"/>
              </a:ext>
            </a:extLst>
          </p:cNvPr>
          <p:cNvSpPr txBox="1"/>
          <p:nvPr/>
        </p:nvSpPr>
        <p:spPr>
          <a:xfrm>
            <a:off x="420392" y="4868862"/>
            <a:ext cx="4197220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Always </a:t>
            </a:r>
            <a:r>
              <a:rPr lang="en-US" sz="2400"/>
              <a:t>Put </a:t>
            </a:r>
            <a:r>
              <a:rPr lang="en-US" sz="2400" b="1" i="1"/>
              <a:t>People</a:t>
            </a:r>
            <a:r>
              <a:rPr lang="en-US" sz="2400"/>
              <a:t> At the Center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 descr="Baking ingredients on  a table&#10;">
            <a:extLst>
              <a:ext uri="{FF2B5EF4-FFF2-40B4-BE49-F238E27FC236}">
                <a16:creationId xmlns:a16="http://schemas.microsoft.com/office/drawing/2014/main" id="{0DC0AE95-2A9C-47D7-9F46-3384F37F8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6750" b="-1"/>
          <a:stretch/>
        </p:blipFill>
        <p:spPr>
          <a:xfrm>
            <a:off x="4732078" y="14257"/>
            <a:ext cx="7704397" cy="6994515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613C9-DA98-4410-8AFE-440C795486FF}"/>
              </a:ext>
            </a:extLst>
          </p:cNvPr>
          <p:cNvSpPr/>
          <p:nvPr/>
        </p:nvSpPr>
        <p:spPr>
          <a:xfrm>
            <a:off x="-59314" y="6535801"/>
            <a:ext cx="4616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4" tooltip="https://bakingdom.com/2011/05/orange-cupcakes-with-brown-sugar-walnut-glaze-and-cream-cheese-frosting.html"/>
              </a:rPr>
              <a:t>This Photo</a:t>
            </a:r>
            <a:r>
              <a:rPr lang="en-US" sz="1200"/>
              <a:t> by Unknown Author is licensed under </a:t>
            </a:r>
            <a:r>
              <a:rPr lang="en-US" sz="1200">
                <a:hlinkClick r:id="rId5" tooltip="https://creativecommons.org/licenses/by-nc-nd/3.0/"/>
              </a:rPr>
              <a:t>CC BY-NC-ND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168892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 title="&quot; &quot;">
            <a:extLst>
              <a:ext uri="{FF2B5EF4-FFF2-40B4-BE49-F238E27FC236}">
                <a16:creationId xmlns:a16="http://schemas.microsoft.com/office/drawing/2014/main" id="{3A276B37-CCF2-4259-ACF2-3601642B139D}"/>
              </a:ext>
            </a:extLst>
          </p:cNvPr>
          <p:cNvSpPr/>
          <p:nvPr/>
        </p:nvSpPr>
        <p:spPr bwMode="auto">
          <a:xfrm rot="14995160" flipH="1">
            <a:off x="-339564" y="351978"/>
            <a:ext cx="9856201" cy="6587431"/>
          </a:xfrm>
          <a:prstGeom prst="rtTriangl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EA7E1-0DD0-4216-84EE-D17C7DA2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45" y="-160338"/>
            <a:ext cx="5446923" cy="116899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highlight>
                  <a:srgbClr val="FFFFFF"/>
                </a:highlight>
              </a:rPr>
              <a:t>Culture change</a:t>
            </a:r>
          </a:p>
        </p:txBody>
      </p:sp>
      <p:sp>
        <p:nvSpPr>
          <p:cNvPr id="5" name="Right Triangle 4" title="&quot; &quot;">
            <a:extLst>
              <a:ext uri="{FF2B5EF4-FFF2-40B4-BE49-F238E27FC236}">
                <a16:creationId xmlns:a16="http://schemas.microsoft.com/office/drawing/2014/main" id="{6B64E62B-3510-48AD-AB45-C6395E233FC7}"/>
              </a:ext>
            </a:extLst>
          </p:cNvPr>
          <p:cNvSpPr/>
          <p:nvPr/>
        </p:nvSpPr>
        <p:spPr bwMode="auto">
          <a:xfrm>
            <a:off x="36391" y="296862"/>
            <a:ext cx="9104290" cy="6697663"/>
          </a:xfrm>
          <a:prstGeom prst="rtTriangl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ight Triangle 8" title="&quot; &quot;">
            <a:extLst>
              <a:ext uri="{FF2B5EF4-FFF2-40B4-BE49-F238E27FC236}">
                <a16:creationId xmlns:a16="http://schemas.microsoft.com/office/drawing/2014/main" id="{75734159-1128-4442-B813-5B0F90097A79}"/>
              </a:ext>
            </a:extLst>
          </p:cNvPr>
          <p:cNvSpPr/>
          <p:nvPr/>
        </p:nvSpPr>
        <p:spPr bwMode="auto">
          <a:xfrm rot="8164158" flipV="1">
            <a:off x="6520316" y="1449488"/>
            <a:ext cx="8084431" cy="4725987"/>
          </a:xfrm>
          <a:prstGeom prst="rtTriangl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 title="&quot; &quot;">
            <a:extLst>
              <a:ext uri="{FF2B5EF4-FFF2-40B4-BE49-F238E27FC236}">
                <a16:creationId xmlns:a16="http://schemas.microsoft.com/office/drawing/2014/main" id="{8739EE1E-9E69-4CE2-BEE8-9BC2380A4FEE}"/>
              </a:ext>
            </a:extLst>
          </p:cNvPr>
          <p:cNvSpPr/>
          <p:nvPr/>
        </p:nvSpPr>
        <p:spPr bwMode="auto">
          <a:xfrm rot="1087727">
            <a:off x="11166079" y="-219634"/>
            <a:ext cx="2944368" cy="82216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86877-D3B3-4B1A-A62B-83127379D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09" y="2631596"/>
            <a:ext cx="3674901" cy="3712141"/>
          </a:xfrm>
        </p:spPr>
        <p:txBody>
          <a:bodyPr anchor="ctr">
            <a:normAutofit/>
          </a:bodyPr>
          <a:lstStyle/>
          <a:p>
            <a:r>
              <a:rPr lang="en-US" sz="2040">
                <a:solidFill>
                  <a:schemeClr val="bg1"/>
                </a:solidFill>
              </a:rPr>
              <a:t>Top down, bottom up</a:t>
            </a:r>
          </a:p>
          <a:p>
            <a:r>
              <a:rPr lang="en-US" sz="2040">
                <a:solidFill>
                  <a:schemeClr val="bg1"/>
                </a:solidFill>
              </a:rPr>
              <a:t>Connect it to your organizational goals</a:t>
            </a:r>
          </a:p>
          <a:p>
            <a:r>
              <a:rPr lang="en-US" sz="2040">
                <a:solidFill>
                  <a:schemeClr val="bg1"/>
                </a:solidFill>
              </a:rPr>
              <a:t>Keep the focus on how it impacts people</a:t>
            </a:r>
          </a:p>
          <a:p>
            <a:r>
              <a:rPr lang="en-US" sz="2040">
                <a:solidFill>
                  <a:schemeClr val="bg1"/>
                </a:solidFill>
              </a:rPr>
              <a:t>Get out of the office</a:t>
            </a:r>
          </a:p>
          <a:p>
            <a:r>
              <a:rPr lang="en-US" sz="2040">
                <a:solidFill>
                  <a:schemeClr val="bg1"/>
                </a:solidFill>
              </a:rPr>
              <a:t>Partner with employee resource groups</a:t>
            </a:r>
          </a:p>
          <a:p>
            <a:r>
              <a:rPr lang="en-US" sz="2000">
                <a:solidFill>
                  <a:schemeClr val="bg1"/>
                </a:solidFill>
              </a:rPr>
              <a:t>Reset expectations for what it means to be accessible</a:t>
            </a:r>
            <a:endParaRPr lang="en-US" sz="2000">
              <a:solidFill>
                <a:schemeClr val="bg1"/>
              </a:solidFill>
              <a:cs typeface="Segoe UI Light"/>
            </a:endParaRPr>
          </a:p>
          <a:p>
            <a:endParaRPr lang="en-US" sz="200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8" name="Right Triangle 7" title="&quot; &quot;">
            <a:extLst>
              <a:ext uri="{FF2B5EF4-FFF2-40B4-BE49-F238E27FC236}">
                <a16:creationId xmlns:a16="http://schemas.microsoft.com/office/drawing/2014/main" id="{236F44B1-EC65-4A5A-8EB8-25E2780155AD}"/>
              </a:ext>
            </a:extLst>
          </p:cNvPr>
          <p:cNvSpPr/>
          <p:nvPr/>
        </p:nvSpPr>
        <p:spPr bwMode="auto">
          <a:xfrm rot="11723481">
            <a:off x="5393618" y="-842132"/>
            <a:ext cx="5181600" cy="7315200"/>
          </a:xfrm>
          <a:prstGeom prst="rt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Megaphone">
            <a:extLst>
              <a:ext uri="{FF2B5EF4-FFF2-40B4-BE49-F238E27FC236}">
                <a16:creationId xmlns:a16="http://schemas.microsoft.com/office/drawing/2014/main" id="{24DBA679-D464-4995-85CA-269A0AAB0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1829" y="2134669"/>
            <a:ext cx="4083378" cy="408337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41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&quot; &quot; 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639" y="327570"/>
            <a:ext cx="4419179" cy="63025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819F0-A1C1-453D-897B-00B9CBF7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56" y="932603"/>
            <a:ext cx="3730943" cy="2945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Inclusive Hiring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 title="&quot; &quot; 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010" y="3988110"/>
            <a:ext cx="263866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tweet from CSB news that says, &quot;More and more companies are recruiting workers on the autism spectrum, changing the face of workplace diversity and bringing valuable skills to bear.&quot; With a photo of people. ">
            <a:extLst>
              <a:ext uri="{FF2B5EF4-FFF2-40B4-BE49-F238E27FC236}">
                <a16:creationId xmlns:a16="http://schemas.microsoft.com/office/drawing/2014/main" id="{0086FBAE-0564-492D-964A-E1FA722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66" y="518149"/>
            <a:ext cx="6684958" cy="59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67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&quot; &quot; 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639" y="327570"/>
            <a:ext cx="4419179" cy="63025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7756" y="932603"/>
            <a:ext cx="3730943" cy="2945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Legal &amp; Compliance</a:t>
            </a:r>
          </a:p>
        </p:txBody>
      </p:sp>
      <p:cxnSp>
        <p:nvCxnSpPr>
          <p:cNvPr id="13" name="Straight Connector 12" title="&quot; &quot; 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010" y="3988110"/>
            <a:ext cx="263866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3" descr="Books, gavel, and judical scales.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0711" y="502378"/>
            <a:ext cx="5997868" cy="59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472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2" descr="&quot; &quot; ">
            <a:extLst>
              <a:ext uri="{FF2B5EF4-FFF2-40B4-BE49-F238E27FC236}">
                <a16:creationId xmlns:a16="http://schemas.microsoft.com/office/drawing/2014/main" id="{522A94E1-AEBD-4286-BFF8-0711E4CD3E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55187" y="5284752"/>
            <a:ext cx="9348788" cy="1198136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0F706-7184-4AAB-87D0-BBFBB510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175" y="5358992"/>
            <a:ext cx="9044814" cy="79036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>
                <a:solidFill>
                  <a:schemeClr val="bg1"/>
                </a:solidFill>
                <a:ea typeface="+mj-ea"/>
                <a:cs typeface="+mj-cs"/>
              </a:rPr>
              <a:t>Training </a:t>
            </a:r>
          </a:p>
        </p:txBody>
      </p:sp>
      <p:pic>
        <p:nvPicPr>
          <p:cNvPr id="15" name="Picture 14" descr="Person pointing to a blackboard, students looking on">
            <a:extLst>
              <a:ext uri="{FF2B5EF4-FFF2-40B4-BE49-F238E27FC236}">
                <a16:creationId xmlns:a16="http://schemas.microsoft.com/office/drawing/2014/main" id="{4AE3AABE-B1E0-4404-B2F9-54648BD9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99" b="22058"/>
          <a:stretch/>
        </p:blipFill>
        <p:spPr>
          <a:xfrm>
            <a:off x="1340297" y="-7937"/>
            <a:ext cx="9983340" cy="5292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812C47-0B0D-4B8B-9710-3C096540568C}"/>
              </a:ext>
            </a:extLst>
          </p:cNvPr>
          <p:cNvSpPr txBox="1"/>
          <p:nvPr/>
        </p:nvSpPr>
        <p:spPr>
          <a:xfrm>
            <a:off x="9875837" y="6617247"/>
            <a:ext cx="2698495" cy="403187"/>
          </a:xfrm>
          <a:prstGeom prst="rect">
            <a:avLst/>
          </a:prstGeom>
          <a:solidFill>
            <a:srgbClr val="000000"/>
          </a:solidFill>
        </p:spPr>
        <p:txBody>
          <a:bodyPr wrap="none" lIns="182880" tIns="146304" rIns="182880" bIns="146304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commons.wikimedia.org/wiki/File:BlueberryPie.jpg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/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609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ncil filling out a form">
            <a:extLst>
              <a:ext uri="{FF2B5EF4-FFF2-40B4-BE49-F238E27FC236}">
                <a16:creationId xmlns:a16="http://schemas.microsoft.com/office/drawing/2014/main" id="{F642C13B-AF3F-49C5-862A-0217FFD46E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779" b="16232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11" name="Down Arrow 7" descr="&quot; &quot; 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143" y="-4857"/>
            <a:ext cx="3400598" cy="340497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9327" y="194293"/>
            <a:ext cx="2943947" cy="2535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600">
                <a:solidFill>
                  <a:schemeClr val="bg1"/>
                </a:solidFill>
                <a:ea typeface="+mj-ea"/>
                <a:cs typeface="+mj-cs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C951B-F327-4CED-B2F0-CE4E77CE95AD}"/>
              </a:ext>
            </a:extLst>
          </p:cNvPr>
          <p:cNvSpPr txBox="1"/>
          <p:nvPr/>
        </p:nvSpPr>
        <p:spPr>
          <a:xfrm>
            <a:off x="7818438" y="6469062"/>
            <a:ext cx="4618018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900">
                <a:hlinkClick r:id="rId4" tooltip="http://afro-ip.blogspot.com/2012/07/10-reasons-to-follow-european-approac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2.5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563636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015_1.potx" id="{2C267AC3-800A-4B70-92AD-0A45BB31B9D8}" vid="{92F29D83-6EFF-4F25-9B46-134A417D2152}"/>
    </a:ext>
  </a:extLst>
</a:theme>
</file>

<file path=ppt/theme/theme2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015_1.potx" id="{2C267AC3-800A-4B70-92AD-0A45BB31B9D8}" vid="{5604394A-6938-4477-8E83-7917175FA09C}"/>
    </a:ext>
  </a:extLst>
</a:theme>
</file>

<file path=ppt/theme/theme3.xml><?xml version="1.0" encoding="utf-8"?>
<a:theme xmlns:a="http://schemas.openxmlformats.org/drawingml/2006/main" name="5_WHIT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D62B1C77-5DA5-45D9-A355-F51A8F93A3A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MediaServiceFastMetadata xmlns="a9fcdf26-d2ab-4e04-b9b9-27590be95ed6">{"officeBundle":{"ctag":"\"c:{FBAC432B-DB32-4492-BD4C-81F5F0FA1689},2\"","fatalError":true,"version":"1.78172825"}}</MediaServiceFastMetadata>
    <MediaServiceMetadata xmlns="a9fcdf26-d2ab-4e04-b9b9-27590be95ed6">{"officeBundle":{"ctag":"\"c:{FBAC432B-DB32-4492-BD4C-81F5F0FA1689},2\"","fatalError":true,"errorInfo":"Server_FragmentLimitExceeded","version":"1.78172825"}}</MediaServiceMetadata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9FBD3772F994BBED6F8F9A862E371" ma:contentTypeVersion="13" ma:contentTypeDescription="Create a new document." ma:contentTypeScope="" ma:versionID="736b445f64f19a6fc776c13bc6ff3611">
  <xsd:schema xmlns:xsd="http://www.w3.org/2001/XMLSchema" xmlns:xs="http://www.w3.org/2001/XMLSchema" xmlns:p="http://schemas.microsoft.com/office/2006/metadata/properties" xmlns:ns1="http://schemas.microsoft.com/sharepoint/v3" xmlns:ns2="6c3b8586-d3a4-4d3d-a534-30f221f2adf7" xmlns:ns3="a9fcdf26-d2ab-4e04-b9b9-27590be95ed6" targetNamespace="http://schemas.microsoft.com/office/2006/metadata/properties" ma:root="true" ma:fieldsID="6e5cf570c76aa80ab5b78e1067fc19b1" ns1:_="" ns2:_="" ns3:_="">
    <xsd:import namespace="http://schemas.microsoft.com/sharepoint/v3"/>
    <xsd:import namespace="6c3b8586-d3a4-4d3d-a534-30f221f2adf7"/>
    <xsd:import namespace="a9fcdf26-d2ab-4e04-b9b9-27590be95ed6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  <xsd:element name="_ip_UnifiedCompliancePolicyProperties" ma:index="1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b8586-d3a4-4d3d-a534-30f221f2ad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cdf26-d2ab-4e04-b9b9-27590be95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0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a9fcdf26-d2ab-4e04-b9b9-27590be95ed6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6c3b8586-d3a4-4d3d-a534-30f221f2adf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F3371E-6AD2-4DBB-80CE-FC46A06AB96C}">
  <ds:schemaRefs>
    <ds:schemaRef ds:uri="6c3b8586-d3a4-4d3d-a534-30f221f2adf7"/>
    <ds:schemaRef ds:uri="a9fcdf26-d2ab-4e04-b9b9-27590be95e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300</Words>
  <Application>Microsoft Office PowerPoint</Application>
  <PresentationFormat>Custom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COLOR TEMPLATE</vt:lpstr>
      <vt:lpstr>5_WHITE TEMPLATE</vt:lpstr>
      <vt:lpstr>Beyond Compliance: Staying Out in Front of Digital Accessibility Legal Trends  Lainey Feingold    Sue Boyd</vt:lpstr>
      <vt:lpstr>Potential Sources of Legal Obligation </vt:lpstr>
      <vt:lpstr>For Best Results, Bake In Accessibility</vt:lpstr>
      <vt:lpstr>Ingredients </vt:lpstr>
      <vt:lpstr>Culture change</vt:lpstr>
      <vt:lpstr>Inclusive Hiring  </vt:lpstr>
      <vt:lpstr>Legal &amp; Compliance</vt:lpstr>
      <vt:lpstr>Training </vt:lpstr>
      <vt:lpstr>Testing</vt:lpstr>
      <vt:lpstr>Transparency </vt:lpstr>
      <vt:lpstr>Accountability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Compliance: Staying Out in Front of Digital Accessibility Legal Trends  Lainey Feingold    Sue Boyd</dc:title>
  <cp:lastModifiedBy>Sue Boyd (CELA)</cp:lastModifiedBy>
  <cp:revision>1</cp:revision>
  <dcterms:modified xsi:type="dcterms:W3CDTF">2018-03-16T01:46:55Z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0x01010005C9FBD3772F994BBED6F8F9A862E371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  <property fmtid="{D5CDD505-2E9C-101B-9397-08002B2CF9AE}" pid="14" name="oBundleCtag">
    <vt:lpwstr>"c:{FBAC432B-DB32-4492-BD4C-81F5F0FA1689},2"</vt:lpwstr>
  </property>
  <property fmtid="{D5CDD505-2E9C-101B-9397-08002B2CF9AE}" pid="15" name="oBundleVer">
    <vt:lpwstr>1.78172825</vt:lpwstr>
  </property>
  <property fmtid="{D5CDD505-2E9C-101B-9397-08002B2CF9AE}" pid="16" name="oBundleFail">
    <vt:lpwstr>true</vt:lpwstr>
  </property>
  <property fmtid="{D5CDD505-2E9C-101B-9397-08002B2CF9AE}" pid="17" name="MSIP_Label_f42aa342-8706-4288-bd11-ebb85995028c_Enabled">
    <vt:lpwstr>True</vt:lpwstr>
  </property>
  <property fmtid="{D5CDD505-2E9C-101B-9397-08002B2CF9AE}" pid="18" name="MSIP_Label_f42aa342-8706-4288-bd11-ebb85995028c_SiteId">
    <vt:lpwstr>72f988bf-86f1-41af-91ab-2d7cd011db47</vt:lpwstr>
  </property>
  <property fmtid="{D5CDD505-2E9C-101B-9397-08002B2CF9AE}" pid="19" name="MSIP_Label_f42aa342-8706-4288-bd11-ebb85995028c_Owner">
    <vt:lpwstr>v-taresh@microsoft.com</vt:lpwstr>
  </property>
  <property fmtid="{D5CDD505-2E9C-101B-9397-08002B2CF9AE}" pid="20" name="MSIP_Label_f42aa342-8706-4288-bd11-ebb85995028c_SetDate">
    <vt:lpwstr>2017-12-29T18:55:45.4229319Z</vt:lpwstr>
  </property>
  <property fmtid="{D5CDD505-2E9C-101B-9397-08002B2CF9AE}" pid="21" name="MSIP_Label_f42aa342-8706-4288-bd11-ebb85995028c_Name">
    <vt:lpwstr>General</vt:lpwstr>
  </property>
  <property fmtid="{D5CDD505-2E9C-101B-9397-08002B2CF9AE}" pid="22" name="MSIP_Label_f42aa342-8706-4288-bd11-ebb85995028c_Application">
    <vt:lpwstr>Microsoft Azure Information Protection</vt:lpwstr>
  </property>
  <property fmtid="{D5CDD505-2E9C-101B-9397-08002B2CF9AE}" pid="23" name="MSIP_Label_f42aa342-8706-4288-bd11-ebb85995028c_Extended_MSFT_Method">
    <vt:lpwstr>Automatic</vt:lpwstr>
  </property>
  <property fmtid="{D5CDD505-2E9C-101B-9397-08002B2CF9AE}" pid="24" name="Sensitivity">
    <vt:lpwstr>General</vt:lpwstr>
  </property>
</Properties>
</file>